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6" r:id="rId5"/>
    <p:sldId id="267" r:id="rId6"/>
    <p:sldId id="258" r:id="rId7"/>
    <p:sldId id="261" r:id="rId8"/>
    <p:sldId id="260" r:id="rId9"/>
    <p:sldId id="262" r:id="rId10"/>
    <p:sldId id="263" r:id="rId11"/>
    <p:sldId id="264" r:id="rId12"/>
    <p:sldId id="265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648" autoAdjust="0"/>
  </p:normalViewPr>
  <p:slideViewPr>
    <p:cSldViewPr>
      <p:cViewPr varScale="1">
        <p:scale>
          <a:sx n="47" d="100"/>
          <a:sy n="47" d="100"/>
        </p:scale>
        <p:origin x="15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四位實習生輪轉，40分鐘一次</a:t>
            </a:r>
          </a:p>
          <a:p>
            <a:r>
              <a:rPr lang="en-US"/>
              <a:t>櫃檯負責鑰匙跟外面櫃子以及證件核對</a:t>
            </a:r>
          </a:p>
          <a:p>
            <a:r>
              <a:rPr lang="en-US"/>
              <a:t>最後半小時輪到哪裡就負責哪裡</a:t>
            </a:r>
          </a:p>
          <a:p>
            <a:endParaRPr lang="en-US"/>
          </a:p>
          <a:p>
            <a:r>
              <a:rPr lang="en-US"/>
              <a:t>玻璃門算誰的，之類的</a:t>
            </a:r>
          </a:p>
          <a:p>
            <a:r>
              <a:rPr lang="en-US"/>
              <a:t>酒精或玻璃擦拭劑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四位實習生輪轉，40分鐘一次</a:t>
            </a:r>
          </a:p>
          <a:p>
            <a:r>
              <a:rPr lang="en-US"/>
              <a:t>櫃檯負責鑰匙跟外面櫃子以及證件核對</a:t>
            </a:r>
          </a:p>
          <a:p>
            <a:r>
              <a:rPr lang="en-US"/>
              <a:t>最後半小時輪到哪裡就負責哪裡</a:t>
            </a:r>
          </a:p>
          <a:p>
            <a:endParaRPr lang="en-US"/>
          </a:p>
          <a:p>
            <a:r>
              <a:rPr lang="en-US"/>
              <a:t>玻璃門算誰的，之類的</a:t>
            </a:r>
          </a:p>
          <a:p>
            <a:r>
              <a:rPr lang="en-US"/>
              <a:t>酒精或玻璃擦拭劑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4E042-BC73-833C-F6D1-56DFCB01F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AFBBB-EEA5-5AE7-8EB4-4CD11EE10E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0973E-320C-1987-0DE8-1F97B37A46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F24233F-71FD-9097-1300-41C16DB5E1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AB987D-99FC-59AD-739B-81FDF9A37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四位實習生輪轉，40分鐘一次</a:t>
            </a:r>
          </a:p>
          <a:p>
            <a:r>
              <a:rPr lang="en-US"/>
              <a:t>櫃檯負責鑰匙跟外面櫃子以及證件核對</a:t>
            </a:r>
          </a:p>
          <a:p>
            <a:r>
              <a:rPr lang="en-US"/>
              <a:t>最後半小時輪到哪裡就負責哪裡</a:t>
            </a:r>
          </a:p>
          <a:p>
            <a:endParaRPr lang="en-US"/>
          </a:p>
          <a:p>
            <a:r>
              <a:rPr lang="en-US"/>
              <a:t>玻璃門算誰的，之類的</a:t>
            </a:r>
          </a:p>
          <a:p>
            <a:r>
              <a:rPr lang="en-US"/>
              <a:t>酒精或玻璃擦拭劑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3F84E-3B66-D849-E0F7-AFAFF21CA0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CA82C-742D-D38E-D120-22248DB06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120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7AF41-73EF-13E1-987F-D5FC68CC8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E90252-69E0-8B6F-A9D5-0516796448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565A3-60BC-A5BA-16D3-8393FF8FD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3BC42D-BE44-9499-C505-7C604F6199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7F6EA7-4180-4B51-4DCF-A9D5B008D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四位實習生輪轉，40分鐘一次</a:t>
            </a:r>
          </a:p>
          <a:p>
            <a:r>
              <a:rPr lang="en-US"/>
              <a:t>櫃檯負責鑰匙跟外面櫃子以及證件核對</a:t>
            </a:r>
          </a:p>
          <a:p>
            <a:r>
              <a:rPr lang="en-US"/>
              <a:t>最後半小時輪到哪裡就負責哪裡</a:t>
            </a:r>
          </a:p>
          <a:p>
            <a:endParaRPr lang="en-US"/>
          </a:p>
          <a:p>
            <a:r>
              <a:rPr lang="en-US"/>
              <a:t>玻璃門算誰的，之類的</a:t>
            </a:r>
          </a:p>
          <a:p>
            <a:r>
              <a:rPr lang="en-US"/>
              <a:t>酒精或玻璃擦拭劑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CE245-88ED-3B62-B204-75E8BBE73B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488C9-9E09-FCF3-7FF9-3B80352EA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3035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四位實習生輪轉，40分鐘一次</a:t>
            </a:r>
          </a:p>
          <a:p>
            <a:r>
              <a:rPr lang="en-US"/>
              <a:t>櫃檯負責鑰匙跟外面櫃子以及證件核對</a:t>
            </a:r>
          </a:p>
          <a:p>
            <a:r>
              <a:rPr lang="en-US"/>
              <a:t>最後半小時輪到哪裡就負責哪裡</a:t>
            </a:r>
          </a:p>
          <a:p>
            <a:endParaRPr lang="en-US"/>
          </a:p>
          <a:p>
            <a:r>
              <a:rPr lang="en-US"/>
              <a:t>玻璃門算誰的，之類的</a:t>
            </a:r>
          </a:p>
          <a:p>
            <a:r>
              <a:rPr lang="en-US"/>
              <a:t>酒精或玻璃擦拭劑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四位實習生輪轉，40分鐘一次</a:t>
            </a:r>
          </a:p>
          <a:p>
            <a:r>
              <a:rPr lang="en-US"/>
              <a:t>櫃檯負責鑰匙跟外面櫃子以及證件核對</a:t>
            </a:r>
          </a:p>
          <a:p>
            <a:r>
              <a:rPr lang="en-US"/>
              <a:t>最後半小時輪到哪裡就負責哪裡</a:t>
            </a:r>
          </a:p>
          <a:p>
            <a:endParaRPr lang="en-US"/>
          </a:p>
          <a:p>
            <a:r>
              <a:rPr lang="en-US"/>
              <a:t>玻璃門算誰的，之類的</a:t>
            </a:r>
          </a:p>
          <a:p>
            <a:r>
              <a:rPr lang="en-US"/>
              <a:t>酒精或玻璃擦拭劑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四位實習生輪轉，40分鐘一次</a:t>
            </a:r>
          </a:p>
          <a:p>
            <a:r>
              <a:rPr lang="en-US"/>
              <a:t>櫃檯負責鑰匙跟外面櫃子以及證件核對</a:t>
            </a:r>
          </a:p>
          <a:p>
            <a:r>
              <a:rPr lang="en-US"/>
              <a:t>最後半小時輪到哪裡就負責哪裡</a:t>
            </a:r>
          </a:p>
          <a:p>
            <a:endParaRPr lang="en-US"/>
          </a:p>
          <a:p>
            <a:r>
              <a:rPr lang="en-US"/>
              <a:t>玻璃門算誰的，之類的</a:t>
            </a:r>
          </a:p>
          <a:p>
            <a:r>
              <a:rPr lang="en-US"/>
              <a:t>酒精或玻璃擦拭劑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190449" y="3955943"/>
            <a:ext cx="10913933" cy="205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健身房須知</a:t>
            </a:r>
          </a:p>
        </p:txBody>
      </p:sp>
      <p:sp>
        <p:nvSpPr>
          <p:cNvPr id="5" name="Freeform 5"/>
          <p:cNvSpPr/>
          <p:nvPr/>
        </p:nvSpPr>
        <p:spPr>
          <a:xfrm rot="1363955" flipH="1">
            <a:off x="-789931" y="-640215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56229C-AB30-7ED6-6633-B7720ECDB0C1}"/>
              </a:ext>
            </a:extLst>
          </p:cNvPr>
          <p:cNvSpPr txBox="1"/>
          <p:nvPr/>
        </p:nvSpPr>
        <p:spPr>
          <a:xfrm>
            <a:off x="6019800" y="5780414"/>
            <a:ext cx="4800600" cy="10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48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Gym Notice</a:t>
            </a:r>
            <a:endParaRPr lang="zh-TW" altLang="en-US" sz="48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150103" y="2171700"/>
            <a:ext cx="13192551" cy="5345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29"/>
              </a:lnSpc>
            </a:pPr>
            <a:r>
              <a:rPr lang="en-US" sz="12592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槓鈴不歸位</a:t>
            </a:r>
            <a:endParaRPr lang="en-US" sz="12592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Cormorant Garamond Bold Italics"/>
            </a:endParaRPr>
          </a:p>
          <a:p>
            <a:pPr marL="0" lvl="0" indent="0" algn="ctr">
              <a:lnSpc>
                <a:spcPts val="17629"/>
              </a:lnSpc>
              <a:spcBef>
                <a:spcPct val="0"/>
              </a:spcBef>
            </a:pPr>
            <a:r>
              <a:rPr lang="en-US" sz="12592" b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肌肉小一倍</a:t>
            </a:r>
            <a:endParaRPr lang="en-US" sz="12592" b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  <a:p>
            <a:pPr lvl="0" indent="0" algn="ctr">
              <a:spcBef>
                <a:spcPct val="0"/>
              </a:spcBef>
            </a:pPr>
            <a:r>
              <a:rPr lang="en-US" altLang="zh-TW" sz="5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Don’t Put It Back, Your Gains Will Lack</a:t>
            </a:r>
            <a:endParaRPr lang="en-US" sz="5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Cormorant Garamond Bold Italics"/>
            </a:endParaRPr>
          </a:p>
        </p:txBody>
      </p:sp>
      <p:sp>
        <p:nvSpPr>
          <p:cNvPr id="5" name="Freeform 5"/>
          <p:cNvSpPr/>
          <p:nvPr/>
        </p:nvSpPr>
        <p:spPr>
          <a:xfrm rot="1363955" flipH="1">
            <a:off x="-789931" y="-640215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315083" y="1183673"/>
            <a:ext cx="11657833" cy="584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89"/>
              </a:lnSpc>
            </a:pPr>
            <a:r>
              <a:rPr 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櫃子為放置空間</a:t>
            </a:r>
          </a:p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不負保管責任</a:t>
            </a:r>
            <a:endParaRPr lang="en-US" sz="12492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Cormorant Garamond Bold Italics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altLang="zh-TW" sz="4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The lockers are for storage only, and we are not responsible for safeguarding items.</a:t>
            </a:r>
            <a:endParaRPr lang="en-US" sz="4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Cormorant Garamond Bold Italics"/>
            </a:endParaRPr>
          </a:p>
        </p:txBody>
      </p:sp>
      <p:sp>
        <p:nvSpPr>
          <p:cNvPr id="5" name="Freeform 5"/>
          <p:cNvSpPr/>
          <p:nvPr/>
        </p:nvSpPr>
        <p:spPr>
          <a:xfrm rot="1363955" flipH="1">
            <a:off x="-774867" y="-1332913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TextBox 7"/>
          <p:cNvSpPr txBox="1"/>
          <p:nvPr/>
        </p:nvSpPr>
        <p:spPr>
          <a:xfrm>
            <a:off x="1043764" y="7715387"/>
            <a:ext cx="13281836" cy="1267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FF3131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"/>
              </a:rPr>
              <a:t>勿將食物放在櫃子內，離開請帶走物品</a:t>
            </a:r>
            <a:endParaRPr lang="en-US" sz="5000" b="1" dirty="0">
              <a:solidFill>
                <a:srgbClr val="FF3131"/>
              </a:solidFill>
              <a:latin typeface="Microsoft JhengHei" charset="-120"/>
              <a:ea typeface="Microsoft JhengHei" charset="-120"/>
              <a:cs typeface="Microsoft JhengHei" charset="-120"/>
              <a:sym typeface="Cormorant Garamond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Please do not store food in the lockers, and take your belongings with you when you leave.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Cormorant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C06F-DEA5-F245-CD02-DEBADCB57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4A1EA31-CFF5-A394-277B-6C7FCD005376}"/>
              </a:ext>
            </a:extLst>
          </p:cNvPr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239DD48-66F0-CC92-6E0A-82B2614AC58D}"/>
              </a:ext>
            </a:extLst>
          </p:cNvPr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47C90A2-4F0B-31B8-04BE-1D3F982A49DC}"/>
              </a:ext>
            </a:extLst>
          </p:cNvPr>
          <p:cNvSpPr/>
          <p:nvPr/>
        </p:nvSpPr>
        <p:spPr>
          <a:xfrm rot="1363955" flipH="1">
            <a:off x="-774867" y="-1332913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CC50E1B-2016-600C-8F1C-2568E7891F3E}"/>
              </a:ext>
            </a:extLst>
          </p:cNvPr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41AA534-8495-3920-A1CC-7A82035D6368}"/>
              </a:ext>
            </a:extLst>
          </p:cNvPr>
          <p:cNvSpPr txBox="1"/>
          <p:nvPr/>
        </p:nvSpPr>
        <p:spPr>
          <a:xfrm>
            <a:off x="1043764" y="7715387"/>
            <a:ext cx="13281836" cy="1267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zh-TW" altLang="en-US" sz="5000" b="1" dirty="0">
                <a:solidFill>
                  <a:srgbClr val="FF3131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"/>
              </a:rPr>
              <a:t>如有疑慮請向負責人詢問。</a:t>
            </a:r>
            <a:endParaRPr lang="en-US" altLang="zh-TW" sz="5000" b="1" dirty="0">
              <a:solidFill>
                <a:srgbClr val="FF3131"/>
              </a:solidFill>
              <a:latin typeface="Microsoft JhengHei" charset="-120"/>
              <a:ea typeface="Microsoft JhengHei" charset="-120"/>
              <a:cs typeface="Microsoft JhengHei" charset="-120"/>
              <a:sym typeface="Cormorant Garamond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If you have any questions, please ask the person in charge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sz="2400" b="1" dirty="0">
              <a:solidFill>
                <a:srgbClr val="FF313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  <a:sym typeface="Cormorant Garamond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C416102-D1ED-815F-2885-4AF62544C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3399"/>
              </p:ext>
            </p:extLst>
          </p:nvPr>
        </p:nvGraphicFramePr>
        <p:xfrm>
          <a:off x="3200400" y="1645835"/>
          <a:ext cx="12039600" cy="54750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36318946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993154335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414367546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4173889279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96869498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3105751895"/>
                    </a:ext>
                  </a:extLst>
                </a:gridCol>
              </a:tblGrid>
              <a:tr h="12116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週一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週二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週三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週四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週五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26659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負責人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黎巧彤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李畐稼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游騰蔚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劉增星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廖晨皓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157180"/>
                  </a:ext>
                </a:extLst>
              </a:tr>
              <a:tr h="14840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時段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30 - 7</a:t>
                      </a:r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00</a:t>
                      </a:r>
                      <a:endParaRPr lang="zh-TW" altLang="en-US" sz="3600" baseline="0" dirty="0"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82377"/>
                  </a:ext>
                </a:extLst>
              </a:tr>
              <a:tr h="14840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時段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00 – 8</a:t>
                      </a:r>
                      <a:r>
                        <a:rPr lang="zh-TW" altLang="en-US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3600" baseline="0" dirty="0"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04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48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3671" y="608023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/>
          <p:cNvSpPr/>
          <p:nvPr/>
        </p:nvSpPr>
        <p:spPr>
          <a:xfrm>
            <a:off x="1028700" y="9727676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190447" y="723900"/>
            <a:ext cx="10913933" cy="205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開放時間</a:t>
            </a:r>
          </a:p>
        </p:txBody>
      </p:sp>
      <p:sp>
        <p:nvSpPr>
          <p:cNvPr id="5" name="Freeform 5"/>
          <p:cNvSpPr/>
          <p:nvPr/>
        </p:nvSpPr>
        <p:spPr>
          <a:xfrm rot="1363955" flipH="1">
            <a:off x="-774867" y="-1332913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8"/>
          <p:cNvGrpSpPr/>
          <p:nvPr/>
        </p:nvGrpSpPr>
        <p:grpSpPr>
          <a:xfrm>
            <a:off x="206969" y="3346961"/>
            <a:ext cx="19850467" cy="1660526"/>
            <a:chOff x="-130441" y="-176212"/>
            <a:chExt cx="26467289" cy="2214034"/>
          </a:xfrm>
        </p:grpSpPr>
        <p:sp>
          <p:nvSpPr>
            <p:cNvPr id="9" name="TextBox 9"/>
            <p:cNvSpPr txBox="1"/>
            <p:nvPr/>
          </p:nvSpPr>
          <p:spPr>
            <a:xfrm>
              <a:off x="-130441" y="-176212"/>
              <a:ext cx="14551911" cy="2214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999"/>
                </a:lnSpc>
                <a:spcBef>
                  <a:spcPct val="0"/>
                </a:spcBef>
              </a:pPr>
              <a:r>
                <a:rPr lang="en-US" sz="9999" b="1" dirty="0">
                  <a:solidFill>
                    <a:srgbClr val="0F4662"/>
                  </a:solidFill>
                  <a:latin typeface="Microsoft JhengHei" charset="-120"/>
                  <a:ea typeface="Microsoft JhengHei" charset="-120"/>
                  <a:cs typeface="Microsoft JhengHei" charset="-120"/>
                  <a:sym typeface="Cormorant Garamond"/>
                </a:rPr>
                <a:t>週一至週五</a:t>
              </a:r>
              <a:r>
                <a:rPr lang="en-US" sz="9999" b="1" dirty="0">
                  <a:solidFill>
                    <a:srgbClr val="0F4662"/>
                  </a:solidFill>
                  <a:latin typeface="Microsoft JhengHei" charset="-120"/>
                  <a:ea typeface="Microsoft JhengHei" charset="-120"/>
                  <a:cs typeface="Microsoft JhengHei" charset="-120"/>
                  <a:sym typeface="Cormorant Garamond Italics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784938" y="39157"/>
              <a:ext cx="14551910" cy="178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199"/>
                </a:lnSpc>
                <a:spcBef>
                  <a:spcPct val="0"/>
                </a:spcBef>
              </a:pPr>
              <a:r>
                <a:rPr lang="en-US" sz="7999" b="1" dirty="0">
                  <a:solidFill>
                    <a:srgbClr val="FF3131"/>
                  </a:solidFill>
                  <a:latin typeface="Microsoft JhengHei" charset="-120"/>
                  <a:ea typeface="Microsoft JhengHei" charset="-120"/>
                  <a:cs typeface="Microsoft JhengHei" charset="-120"/>
                  <a:sym typeface="ABeeZee"/>
                </a:rPr>
                <a:t>17:30-20:30</a:t>
              </a: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CACAD88-E122-947A-3403-D201875929F6}"/>
              </a:ext>
            </a:extLst>
          </p:cNvPr>
          <p:cNvSpPr txBox="1"/>
          <p:nvPr/>
        </p:nvSpPr>
        <p:spPr>
          <a:xfrm>
            <a:off x="6646400" y="2536651"/>
            <a:ext cx="4002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Opening Hours</a:t>
            </a:r>
            <a:endParaRPr lang="zh-TW" altLang="en-US" sz="40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6753D19-42D4-4E4D-3872-67085CCB943D}"/>
              </a:ext>
            </a:extLst>
          </p:cNvPr>
          <p:cNvSpPr txBox="1"/>
          <p:nvPr/>
        </p:nvSpPr>
        <p:spPr>
          <a:xfrm>
            <a:off x="2483711" y="4896119"/>
            <a:ext cx="1111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Monday to Friday</a:t>
            </a:r>
            <a:r>
              <a:rPr lang="zh-TW" altLang="en-US" sz="36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  </a:t>
            </a:r>
            <a:r>
              <a:rPr lang="en-US" altLang="zh-TW" sz="36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17:30-20:30</a:t>
            </a:r>
            <a:endParaRPr lang="zh-TW" altLang="en-US" sz="36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A30CB8D-B23A-9C86-092F-160F99D835F7}"/>
              </a:ext>
            </a:extLst>
          </p:cNvPr>
          <p:cNvSpPr txBox="1"/>
          <p:nvPr/>
        </p:nvSpPr>
        <p:spPr>
          <a:xfrm>
            <a:off x="3088623" y="7106421"/>
            <a:ext cx="1111758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假日及段考週皆不開放</a:t>
            </a:r>
            <a:endParaRPr lang="en-US" altLang="zh-TW" sz="40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  <a:p>
            <a:pPr algn="ctr"/>
            <a:r>
              <a:rPr lang="en-US" altLang="zh-TW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Closed on public holidays and during exam weeks.</a:t>
            </a:r>
            <a:endParaRPr lang="zh-TW" altLang="en-US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F50A9A3-FD2D-545E-AEE2-B9446A5F5D11}"/>
              </a:ext>
            </a:extLst>
          </p:cNvPr>
          <p:cNvSpPr txBox="1"/>
          <p:nvPr/>
        </p:nvSpPr>
        <p:spPr>
          <a:xfrm>
            <a:off x="2992788" y="5765061"/>
            <a:ext cx="1111159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開放日期：</a:t>
            </a:r>
            <a:r>
              <a:rPr lang="en-US" altLang="zh-TW" sz="50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2025/9/22</a:t>
            </a:r>
            <a:r>
              <a:rPr lang="zh-TW" altLang="en-US" sz="50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－</a:t>
            </a:r>
            <a:r>
              <a:rPr lang="en-US" altLang="zh-TW" sz="50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2026/1/9</a:t>
            </a:r>
          </a:p>
          <a:p>
            <a:pPr algn="ctr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Open day</a:t>
            </a:r>
            <a:r>
              <a:rPr lang="zh-TW" altLang="en-US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：</a:t>
            </a:r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2025/9/22-2026/1/9</a:t>
            </a:r>
            <a:endParaRPr lang="zh-TW" alt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樣式, 像素 的圖片&#10;&#10;AI 產生的內容可能不正確。">
            <a:extLst>
              <a:ext uri="{FF2B5EF4-FFF2-40B4-BE49-F238E27FC236}">
                <a16:creationId xmlns:a16="http://schemas.microsoft.com/office/drawing/2014/main" id="{08A8619E-4FCC-D225-0211-FA58E4B1C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66" y="2590779"/>
            <a:ext cx="4359634" cy="4359634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9143671" y="608023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/>
          <p:cNvSpPr/>
          <p:nvPr/>
        </p:nvSpPr>
        <p:spPr>
          <a:xfrm>
            <a:off x="1028700" y="9727676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686704" y="539961"/>
            <a:ext cx="10913933" cy="205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如何</a:t>
            </a:r>
            <a:r>
              <a:rPr lang="zh-TW" alt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預約</a:t>
            </a:r>
            <a:endParaRPr lang="en-US" sz="12492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Cormorant Garamond Bold Italics"/>
            </a:endParaRPr>
          </a:p>
        </p:txBody>
      </p:sp>
      <p:sp>
        <p:nvSpPr>
          <p:cNvPr id="5" name="Freeform 5"/>
          <p:cNvSpPr/>
          <p:nvPr/>
        </p:nvSpPr>
        <p:spPr>
          <a:xfrm rot="1363955" flipH="1">
            <a:off x="-774867" y="-1332913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026B3B2-8FE2-F8B3-841D-3188D067680A}"/>
              </a:ext>
            </a:extLst>
          </p:cNvPr>
          <p:cNvSpPr txBox="1"/>
          <p:nvPr/>
        </p:nvSpPr>
        <p:spPr>
          <a:xfrm>
            <a:off x="6552870" y="2243342"/>
            <a:ext cx="518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How to Reserve</a:t>
            </a:r>
            <a:endParaRPr lang="zh-TW" altLang="en-US" sz="48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B4DA96E-73C2-BD09-AE8D-8E09D669623A}"/>
              </a:ext>
            </a:extLst>
          </p:cNvPr>
          <p:cNvSpPr txBox="1"/>
          <p:nvPr/>
        </p:nvSpPr>
        <p:spPr>
          <a:xfrm>
            <a:off x="2227867" y="6838376"/>
            <a:ext cx="15004634" cy="2319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l">
              <a:lnSpc>
                <a:spcPts val="7388"/>
              </a:lnSpc>
              <a:buAutoNum type="arabicPeriod"/>
            </a:pP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掃描上方</a:t>
            </a:r>
            <a:r>
              <a:rPr lang="en-US" altLang="zh-TW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QR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 </a:t>
            </a:r>
            <a:r>
              <a:rPr lang="en-US" altLang="zh-TW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code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註冊並登入預約系統</a:t>
            </a: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。</a:t>
            </a:r>
          </a:p>
          <a:p>
            <a:pPr algn="l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Register and log in to the reservation-system.</a:t>
            </a:r>
          </a:p>
          <a:p>
            <a:pPr algn="l"/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2. 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選取時段並點選預約即完成預約</a:t>
            </a: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。</a:t>
            </a:r>
          </a:p>
          <a:p>
            <a:pPr algn="l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Select a time slot and tap “Reserve” to complete your booking.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57782C0-C065-DC09-0D41-DA271A3B89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0" y="2993788"/>
            <a:ext cx="8573696" cy="32865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89E3-70BC-68C0-A9F4-A681AB47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610533F-1F1F-56EC-EFD5-848D6C29D32B}"/>
              </a:ext>
            </a:extLst>
          </p:cNvPr>
          <p:cNvSpPr/>
          <p:nvPr/>
        </p:nvSpPr>
        <p:spPr>
          <a:xfrm>
            <a:off x="9143671" y="608023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A3CBB44-8581-9A1D-5264-2F0FFE16044E}"/>
              </a:ext>
            </a:extLst>
          </p:cNvPr>
          <p:cNvSpPr/>
          <p:nvPr/>
        </p:nvSpPr>
        <p:spPr>
          <a:xfrm>
            <a:off x="1028700" y="9727676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84C2EF5-53FD-EFEA-DFB2-356C89BAA234}"/>
              </a:ext>
            </a:extLst>
          </p:cNvPr>
          <p:cNvSpPr txBox="1"/>
          <p:nvPr/>
        </p:nvSpPr>
        <p:spPr>
          <a:xfrm>
            <a:off x="3686704" y="539961"/>
            <a:ext cx="10913933" cy="205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如何</a:t>
            </a:r>
            <a:r>
              <a:rPr lang="zh-TW" alt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報到</a:t>
            </a:r>
            <a:endParaRPr lang="en-US" sz="12492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Cormorant Garamond Bold Itali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29A0CFF-03EC-26BA-9F95-3233136EC2B1}"/>
              </a:ext>
            </a:extLst>
          </p:cNvPr>
          <p:cNvSpPr/>
          <p:nvPr/>
        </p:nvSpPr>
        <p:spPr>
          <a:xfrm rot="1363955" flipH="1">
            <a:off x="-774867" y="-1332913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D2871C5-E83A-FDFF-E90C-4A9FC38B9999}"/>
              </a:ext>
            </a:extLst>
          </p:cNvPr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14F53A-068D-FD77-5C32-28EADB6A2879}"/>
              </a:ext>
            </a:extLst>
          </p:cNvPr>
          <p:cNvSpPr txBox="1"/>
          <p:nvPr/>
        </p:nvSpPr>
        <p:spPr>
          <a:xfrm>
            <a:off x="6552870" y="2243342"/>
            <a:ext cx="518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How to Check In</a:t>
            </a:r>
            <a:endParaRPr lang="zh-TW" altLang="en-US" sz="48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  <p:pic>
        <p:nvPicPr>
          <p:cNvPr id="8" name="圖片 7" descr="一張含有 樣式, 正方形, 對稱, 設計 的圖片&#10;&#10;AI 產生的內容可能不正確。">
            <a:extLst>
              <a:ext uri="{FF2B5EF4-FFF2-40B4-BE49-F238E27FC236}">
                <a16:creationId xmlns:a16="http://schemas.microsoft.com/office/drawing/2014/main" id="{ED8A91A4-E392-ABFB-9BF9-AF74CC8CD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33" y="3459190"/>
            <a:ext cx="3271694" cy="3271694"/>
          </a:xfrm>
          <a:prstGeom prst="rect">
            <a:avLst/>
          </a:prstGeom>
        </p:spPr>
      </p:pic>
      <p:pic>
        <p:nvPicPr>
          <p:cNvPr id="12" name="圖片 11" descr="一張含有 樣式, 正方形, 對稱, 設計 的圖片&#10;&#10;AI 產生的內容可能不正確。">
            <a:extLst>
              <a:ext uri="{FF2B5EF4-FFF2-40B4-BE49-F238E27FC236}">
                <a16:creationId xmlns:a16="http://schemas.microsoft.com/office/drawing/2014/main" id="{94D3CB2E-85E4-C885-35B9-9C96EC349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451570"/>
            <a:ext cx="3271694" cy="3271694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E9E9522F-056F-49AE-50FF-E0EE72B18461}"/>
              </a:ext>
            </a:extLst>
          </p:cNvPr>
          <p:cNvSpPr txBox="1"/>
          <p:nvPr/>
        </p:nvSpPr>
        <p:spPr>
          <a:xfrm>
            <a:off x="6164325" y="4048554"/>
            <a:ext cx="5958689" cy="1322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88"/>
              </a:lnSpc>
            </a:pP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註冊並登入</a:t>
            </a:r>
            <a:r>
              <a:rPr lang="en-US" altLang="zh-TW" sz="4104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iConsole</a:t>
            </a:r>
            <a:endParaRPr lang="en-US" sz="4104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ABeeZee Bold Italics"/>
            </a:endParaRPr>
          </a:p>
          <a:p>
            <a:pPr algn="ctr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Register and sign in to </a:t>
            </a:r>
            <a:r>
              <a:rPr lang="en-US" altLang="zh-TW" sz="2400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iConsole</a:t>
            </a:r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.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E4C91C8-FF14-AE6F-2400-1F8D815743B1}"/>
              </a:ext>
            </a:extLst>
          </p:cNvPr>
          <p:cNvSpPr txBox="1"/>
          <p:nvPr/>
        </p:nvSpPr>
        <p:spPr>
          <a:xfrm>
            <a:off x="1482235" y="7050710"/>
            <a:ext cx="5958689" cy="1322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88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iOS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版本</a:t>
            </a:r>
            <a:endParaRPr lang="en-US" sz="4104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ABeeZee Bold Italics"/>
            </a:endParaRPr>
          </a:p>
          <a:p>
            <a:pPr algn="ctr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iOS version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4D4D0292-BBE8-2CD3-42D5-3B71A2A7A856}"/>
              </a:ext>
            </a:extLst>
          </p:cNvPr>
          <p:cNvSpPr txBox="1"/>
          <p:nvPr/>
        </p:nvSpPr>
        <p:spPr>
          <a:xfrm>
            <a:off x="10847076" y="6990544"/>
            <a:ext cx="5958689" cy="131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7388"/>
              </a:lnSpc>
            </a:pPr>
            <a:r>
              <a:rPr lang="en-US" altLang="zh-TW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Android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版本</a:t>
            </a:r>
            <a:endParaRPr lang="en-US" sz="4104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ABeeZee Bold Italics"/>
            </a:endParaRPr>
          </a:p>
          <a:p>
            <a:pPr algn="ctr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Android version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9BFD859-8D0B-1096-1023-5DFC9198CC34}"/>
              </a:ext>
            </a:extLst>
          </p:cNvPr>
          <p:cNvSpPr txBox="1"/>
          <p:nvPr/>
        </p:nvSpPr>
        <p:spPr>
          <a:xfrm>
            <a:off x="3864611" y="8113333"/>
            <a:ext cx="10558779" cy="131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88"/>
              </a:lnSpc>
            </a:pPr>
            <a:r>
              <a:rPr lang="zh-TW" altLang="en-US" sz="4104" b="1" dirty="0">
                <a:solidFill>
                  <a:srgbClr val="FF000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註冊信箱需與預約系統一致</a:t>
            </a:r>
            <a:endParaRPr lang="en-US" sz="4104" b="1" dirty="0">
              <a:solidFill>
                <a:srgbClr val="FF0000"/>
              </a:solidFill>
              <a:latin typeface="Microsoft JhengHei" charset="-120"/>
              <a:ea typeface="Microsoft JhengHei" charset="-120"/>
              <a:cs typeface="Microsoft JhengHei" charset="-120"/>
              <a:sym typeface="ABeeZee Bold Italics"/>
            </a:endParaRPr>
          </a:p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Microsoft JhengHei" charset="-120"/>
                <a:ea typeface="Microsoft JhengHei" charset="-120"/>
              </a:rPr>
              <a:t>Your registration email must match your reservation-system email.</a:t>
            </a:r>
          </a:p>
        </p:txBody>
      </p:sp>
    </p:spTree>
    <p:extLst>
      <p:ext uri="{BB962C8B-B14F-4D97-AF65-F5344CB8AC3E}">
        <p14:creationId xmlns:p14="http://schemas.microsoft.com/office/powerpoint/2010/main" val="188388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FF3C-B6C6-93C6-2CD9-0881E4858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978961E-6CC8-453C-2352-99676DDD73B5}"/>
              </a:ext>
            </a:extLst>
          </p:cNvPr>
          <p:cNvSpPr/>
          <p:nvPr/>
        </p:nvSpPr>
        <p:spPr>
          <a:xfrm>
            <a:off x="9143671" y="608023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E7FD85D-331B-10BE-1C1B-38DAA62C7EB4}"/>
              </a:ext>
            </a:extLst>
          </p:cNvPr>
          <p:cNvSpPr/>
          <p:nvPr/>
        </p:nvSpPr>
        <p:spPr>
          <a:xfrm>
            <a:off x="1028700" y="9727676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A2D5F0E-799D-390D-6AE0-9F2ED858CC0D}"/>
              </a:ext>
            </a:extLst>
          </p:cNvPr>
          <p:cNvSpPr txBox="1"/>
          <p:nvPr/>
        </p:nvSpPr>
        <p:spPr>
          <a:xfrm>
            <a:off x="3686704" y="539961"/>
            <a:ext cx="10913933" cy="205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如何</a:t>
            </a:r>
            <a:r>
              <a:rPr lang="zh-TW" alt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報到</a:t>
            </a:r>
            <a:endParaRPr lang="en-US" sz="12492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Cormorant Garamond Bold Itali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34F5E3C-D4F3-030A-7D06-F91D9AE2EE2C}"/>
              </a:ext>
            </a:extLst>
          </p:cNvPr>
          <p:cNvSpPr/>
          <p:nvPr/>
        </p:nvSpPr>
        <p:spPr>
          <a:xfrm rot="1363955" flipH="1">
            <a:off x="-774867" y="-1332913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78C687C-B83E-D820-780D-79527B469DEF}"/>
              </a:ext>
            </a:extLst>
          </p:cNvPr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679570D-6829-44AE-5FAE-624021E88122}"/>
              </a:ext>
            </a:extLst>
          </p:cNvPr>
          <p:cNvSpPr txBox="1"/>
          <p:nvPr/>
        </p:nvSpPr>
        <p:spPr>
          <a:xfrm>
            <a:off x="6552870" y="2243342"/>
            <a:ext cx="518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How to Check In</a:t>
            </a:r>
            <a:endParaRPr lang="zh-TW" altLang="en-US" sz="48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DBE6B87-D9DB-ECB5-64EA-C492ADAAAC63}"/>
              </a:ext>
            </a:extLst>
          </p:cNvPr>
          <p:cNvSpPr txBox="1"/>
          <p:nvPr/>
        </p:nvSpPr>
        <p:spPr>
          <a:xfrm>
            <a:off x="10034454" y="4709657"/>
            <a:ext cx="7202108" cy="3320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88"/>
              </a:lnSpc>
            </a:pPr>
            <a:r>
              <a:rPr lang="en-US" altLang="zh-TW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1.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點擊首頁右上方</a:t>
            </a:r>
            <a:r>
              <a:rPr lang="en-US" altLang="zh-TW" sz="4104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Qrcode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圖示</a:t>
            </a:r>
            <a:endParaRPr lang="en-US" sz="4104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ABeeZee Bold Italics"/>
            </a:endParaRP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Tap the QR code icon at the top right.</a:t>
            </a:r>
          </a:p>
          <a:p>
            <a:r>
              <a:rPr lang="en-US" altLang="zh-TW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2.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點選</a:t>
            </a:r>
            <a:r>
              <a:rPr lang="en-US" altLang="zh-TW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My QR code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顯示</a:t>
            </a:r>
            <a:endParaRPr lang="en-US" altLang="zh-TW" sz="4104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ABeeZee Bold Italics"/>
            </a:endParaRP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Tap “My QR code” to display it.</a:t>
            </a:r>
          </a:p>
          <a:p>
            <a:r>
              <a:rPr lang="en-US" altLang="zh-TW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3.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掃描即可進入運動</a:t>
            </a:r>
            <a:endParaRPr lang="en-US" altLang="zh-TW" sz="4104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ABeeZee Bold Italics"/>
            </a:endParaRP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Scan to start your workout.</a:t>
            </a:r>
          </a:p>
        </p:txBody>
      </p:sp>
      <p:pic>
        <p:nvPicPr>
          <p:cNvPr id="18" name="圖片 17" descr="一張含有 文字, 螢幕擷取畫面, 設計 的圖片&#10;&#10;AI 產生的內容可能不正確。">
            <a:extLst>
              <a:ext uri="{FF2B5EF4-FFF2-40B4-BE49-F238E27FC236}">
                <a16:creationId xmlns:a16="http://schemas.microsoft.com/office/drawing/2014/main" id="{F8DB2DEB-81B9-C6D3-A8FD-02D3720D31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49" y="2996458"/>
            <a:ext cx="3091721" cy="6172199"/>
          </a:xfrm>
          <a:prstGeom prst="rect">
            <a:avLst/>
          </a:prstGeom>
        </p:spPr>
      </p:pic>
      <p:pic>
        <p:nvPicPr>
          <p:cNvPr id="20" name="圖片 19" descr="一張含有 文字, 螢幕擷取畫面, 設計 的圖片&#10;&#10;AI 產生的內容可能不正確。">
            <a:extLst>
              <a:ext uri="{FF2B5EF4-FFF2-40B4-BE49-F238E27FC236}">
                <a16:creationId xmlns:a16="http://schemas.microsoft.com/office/drawing/2014/main" id="{284F6557-D3F1-AC8E-D74B-7CF788D43C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65" y="3018229"/>
            <a:ext cx="3093599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3671" y="608023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/>
          <p:cNvSpPr/>
          <p:nvPr/>
        </p:nvSpPr>
        <p:spPr>
          <a:xfrm>
            <a:off x="1028700" y="9727676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200399" y="563723"/>
            <a:ext cx="10913933" cy="205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預約注意事項</a:t>
            </a:r>
          </a:p>
        </p:txBody>
      </p:sp>
      <p:sp>
        <p:nvSpPr>
          <p:cNvPr id="5" name="Freeform 5"/>
          <p:cNvSpPr/>
          <p:nvPr/>
        </p:nvSpPr>
        <p:spPr>
          <a:xfrm rot="1363955" flipH="1">
            <a:off x="-774867" y="-1332913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rot="939977">
            <a:off x="15010202" y="7651355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TextBox 7"/>
          <p:cNvSpPr txBox="1"/>
          <p:nvPr/>
        </p:nvSpPr>
        <p:spPr>
          <a:xfrm>
            <a:off x="2353176" y="3228550"/>
            <a:ext cx="13716000" cy="526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90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1.場館開放時間為17:30-20:30</a:t>
            </a:r>
          </a:p>
          <a:p>
            <a:pPr algn="l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The facility's opening hours are from 17:30 to 20:30</a:t>
            </a:r>
            <a:r>
              <a:rPr lang="en-US" altLang="zh-TW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.</a:t>
            </a:r>
            <a:endParaRPr lang="en-US" sz="4104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  <a:p>
            <a:pPr algn="l">
              <a:lnSpc>
                <a:spcPts val="7388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2.17:30-19:00、19:00-20:30共分為兩個時段。</a:t>
            </a: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There are two time slots: 17:30-19:00 and 19:00-20:30.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  <a:p>
            <a:pPr algn="l">
              <a:lnSpc>
                <a:spcPts val="6690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3.</a:t>
            </a:r>
            <a:r>
              <a:rPr lang="en-US" sz="4104" b="1" dirty="0">
                <a:solidFill>
                  <a:srgbClr val="FF313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每人每日僅可預約一個時段</a:t>
            </a: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，無法重複預約。</a:t>
            </a: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Each person can only reserve one time slot per day, and no repeat reservations are allowed.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  <a:p>
            <a:pPr algn="l">
              <a:lnSpc>
                <a:spcPts val="6690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4.每時段最多可容納</a:t>
            </a:r>
            <a:r>
              <a:rPr lang="en-US" sz="4104" b="1" dirty="0">
                <a:solidFill>
                  <a:srgbClr val="FF313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15</a:t>
            </a: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人</a:t>
            </a: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Each time slot accommodates a maximum of 15 people.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2EDF225-BCCE-3CC0-7200-0E9679A0CFBE}"/>
              </a:ext>
            </a:extLst>
          </p:cNvPr>
          <p:cNvSpPr txBox="1"/>
          <p:nvPr/>
        </p:nvSpPr>
        <p:spPr>
          <a:xfrm>
            <a:off x="5354542" y="2405555"/>
            <a:ext cx="6605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Reservation Notes</a:t>
            </a:r>
            <a:endParaRPr lang="zh-TW" altLang="en-US" sz="48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3671" y="608023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/>
          <p:cNvSpPr/>
          <p:nvPr/>
        </p:nvSpPr>
        <p:spPr>
          <a:xfrm>
            <a:off x="1028700" y="9727676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312745" y="634652"/>
            <a:ext cx="10913933" cy="205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場館使用規則</a:t>
            </a:r>
          </a:p>
        </p:txBody>
      </p:sp>
      <p:sp>
        <p:nvSpPr>
          <p:cNvPr id="5" name="Freeform 5"/>
          <p:cNvSpPr/>
          <p:nvPr/>
        </p:nvSpPr>
        <p:spPr>
          <a:xfrm rot="1363955" flipH="1">
            <a:off x="-774867" y="-1332913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TextBox 7"/>
          <p:cNvSpPr txBox="1"/>
          <p:nvPr/>
        </p:nvSpPr>
        <p:spPr>
          <a:xfrm>
            <a:off x="4247070" y="3011228"/>
            <a:ext cx="10886466" cy="603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88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1.請穿著運動服裝及運動鞋、布鞋。</a:t>
            </a:r>
          </a:p>
          <a:p>
            <a:r>
              <a:rPr lang="en-US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sym typeface="ABeeZee Bold Italics"/>
              </a:rPr>
              <a:t>Please wear sports attire and sports shoes.</a:t>
            </a:r>
          </a:p>
          <a:p>
            <a:pPr algn="l">
              <a:lnSpc>
                <a:spcPts val="7388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2.禁止穿著牛仔褲、拖鞋進入。</a:t>
            </a: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Jeans and slippers are not allowed inside.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  <a:p>
            <a:pPr algn="l">
              <a:lnSpc>
                <a:spcPts val="7388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3.禁止攜帶外食、飲料進入。</a:t>
            </a: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No outside food or drinks are allowed.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  <a:p>
            <a:pPr algn="l">
              <a:lnSpc>
                <a:spcPts val="7388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4.場館插頭電壓皆為</a:t>
            </a:r>
            <a:r>
              <a:rPr lang="en-US" sz="4104" b="1" dirty="0">
                <a:solidFill>
                  <a:srgbClr val="FF313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220</a:t>
            </a: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V、</a:t>
            </a:r>
            <a:r>
              <a:rPr lang="zh-TW" alt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禁止個人充電</a:t>
            </a: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。</a:t>
            </a: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All facility outlets are 220V; please do not use them.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  <a:p>
            <a:pPr algn="l">
              <a:lnSpc>
                <a:spcPts val="6690"/>
              </a:lnSpc>
            </a:pPr>
            <a:endParaRPr lang="en-US" sz="4104" b="1" dirty="0">
              <a:solidFill>
                <a:srgbClr val="0F4662"/>
              </a:solidFill>
              <a:latin typeface="Microsoft JhengHei" charset="-120"/>
              <a:ea typeface="Microsoft JhengHei" charset="-120"/>
              <a:cs typeface="Microsoft JhengHei" charset="-120"/>
              <a:sym typeface="ABeeZee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397218"/>
            <a:ext cx="11413625" cy="1228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90"/>
              </a:lnSpc>
            </a:pPr>
            <a:r>
              <a:rPr lang="en-US" sz="4104" b="1" dirty="0" err="1">
                <a:solidFill>
                  <a:srgbClr val="FF313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"/>
              </a:rPr>
              <a:t>未依照規定，本館有權禁止入場</a:t>
            </a:r>
            <a:endParaRPr lang="en-US" sz="4104" b="1" dirty="0">
              <a:solidFill>
                <a:srgbClr val="FF3131"/>
              </a:solidFill>
              <a:latin typeface="Microsoft JhengHei" charset="-120"/>
              <a:ea typeface="Microsoft JhengHei" charset="-120"/>
              <a:cs typeface="Microsoft JhengHei" charset="-120"/>
              <a:sym typeface="ABeeZee"/>
            </a:endParaRPr>
          </a:p>
          <a:p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Failure to comply with the rules may result in being denied entry to the facility.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D5CE9D6-837D-F469-E791-244965A77188}"/>
              </a:ext>
            </a:extLst>
          </p:cNvPr>
          <p:cNvSpPr txBox="1"/>
          <p:nvPr/>
        </p:nvSpPr>
        <p:spPr>
          <a:xfrm>
            <a:off x="5750237" y="2387795"/>
            <a:ext cx="678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Facility Usage Rules</a:t>
            </a:r>
            <a:endParaRPr lang="zh-TW" altLang="en-US" sz="48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3671" y="608023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/>
          <p:cNvSpPr/>
          <p:nvPr/>
        </p:nvSpPr>
        <p:spPr>
          <a:xfrm>
            <a:off x="1028700" y="9727676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190448" y="637479"/>
            <a:ext cx="10913933" cy="205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 Italics"/>
              </a:rPr>
              <a:t>櫃子使用規則</a:t>
            </a:r>
          </a:p>
        </p:txBody>
      </p:sp>
      <p:sp>
        <p:nvSpPr>
          <p:cNvPr id="5" name="Freeform 5"/>
          <p:cNvSpPr/>
          <p:nvPr/>
        </p:nvSpPr>
        <p:spPr>
          <a:xfrm rot="1363955" flipH="1">
            <a:off x="-774867" y="-1332913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TextBox 7"/>
          <p:cNvSpPr txBox="1"/>
          <p:nvPr/>
        </p:nvSpPr>
        <p:spPr>
          <a:xfrm>
            <a:off x="1911766" y="3343092"/>
            <a:ext cx="15038390" cy="4324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88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1.提供無上鎖櫃子，本場館不負責保管，貴重物品務必隨身攜帶。</a:t>
            </a:r>
          </a:p>
          <a:p>
            <a:pPr algn="l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Lockers without locks are provided, and the facility is not responsible for safekeeping.</a:t>
            </a:r>
          </a:p>
          <a:p>
            <a:pPr algn="l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 Valuables must be carried with you.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  <a:p>
            <a:pPr algn="l">
              <a:lnSpc>
                <a:spcPts val="7388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2.如需上鎖，請向櫃台申請並提供學生證。</a:t>
            </a:r>
          </a:p>
          <a:p>
            <a:pPr algn="l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If you need a lock, please apply at the counter and provide your student ID.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  <a:p>
            <a:pPr algn="l">
              <a:lnSpc>
                <a:spcPts val="7388"/>
              </a:lnSpc>
            </a:pPr>
            <a:r>
              <a:rPr lang="en-US" sz="4104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ABeeZee Bold Italics"/>
              </a:rPr>
              <a:t>3.鑰匙遺失需支付賠償費用200元</a:t>
            </a:r>
          </a:p>
          <a:p>
            <a:pPr algn="l"/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A compensation fee of 200 NTD will be charged for lost keys.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ABeeZee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282910"/>
            <a:ext cx="11657833" cy="126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Italics"/>
              </a:rPr>
              <a:t>每日名額</a:t>
            </a:r>
            <a:r>
              <a:rPr lang="en-US" sz="50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Italics"/>
              </a:rPr>
              <a:t>       位</a:t>
            </a:r>
          </a:p>
          <a:p>
            <a:pPr marL="0" lvl="0" indent="0" algn="l">
              <a:spcBef>
                <a:spcPct val="0"/>
              </a:spcBef>
            </a:pPr>
            <a:r>
              <a:rPr lang="en-US" altLang="zh-TW" sz="24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A daily quota of 5 users.</a:t>
            </a:r>
            <a:endParaRPr lang="en-US" sz="2400" b="1" dirty="0">
              <a:solidFill>
                <a:srgbClr val="0F4662"/>
              </a:solidFill>
              <a:latin typeface="Microsoft JhengHei" charset="-120"/>
              <a:ea typeface="Microsoft JhengHei" charset="-120"/>
              <a:sym typeface="Cormorant Garamond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59083" y="7933670"/>
            <a:ext cx="533474" cy="120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 i="1" dirty="0">
                <a:solidFill>
                  <a:srgbClr val="FF3131"/>
                </a:solidFill>
                <a:latin typeface="ABeeZee Bold Italics"/>
                <a:ea typeface="ABeeZee Bold Italics"/>
                <a:cs typeface="ABeeZee Bold Italics"/>
                <a:sym typeface="ABeeZee Bold Italics"/>
              </a:rPr>
              <a:t>5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55F5753-042D-2DAF-5959-24134B5AF15D}"/>
              </a:ext>
            </a:extLst>
          </p:cNvPr>
          <p:cNvSpPr txBox="1"/>
          <p:nvPr/>
        </p:nvSpPr>
        <p:spPr>
          <a:xfrm>
            <a:off x="5223411" y="2493541"/>
            <a:ext cx="6848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0F4662"/>
                </a:solidFill>
                <a:latin typeface="Microsoft JhengHei" charset="-120"/>
                <a:ea typeface="Microsoft JhengHei" charset="-120"/>
              </a:rPr>
              <a:t>Locker Usage Rules</a:t>
            </a:r>
            <a:endParaRPr lang="zh-TW" altLang="en-US" sz="4800" b="1" dirty="0">
              <a:solidFill>
                <a:srgbClr val="0F4662"/>
              </a:solidFill>
              <a:latin typeface="Microsoft JhengHei" charset="-120"/>
              <a:ea typeface="Microsoft JhengHei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AutoShape 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190449" y="1104460"/>
            <a:ext cx="10913933" cy="633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89"/>
              </a:lnSpc>
            </a:pPr>
            <a:r>
              <a:rPr lang="en-US" sz="12492" b="1" dirty="0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文</a:t>
            </a:r>
            <a:r>
              <a:rPr lang="en-US" sz="12492" b="1" dirty="0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 Bold"/>
              </a:rPr>
              <a:t>明健身</a:t>
            </a:r>
          </a:p>
          <a:p>
            <a:pPr algn="ctr"/>
            <a:r>
              <a:rPr lang="en-US" altLang="zh-TW" sz="6000" b="1" dirty="0">
                <a:solidFill>
                  <a:srgbClr val="0F4662"/>
                </a:solidFill>
                <a:latin typeface="Cormorant Garamond Bold"/>
              </a:rPr>
              <a:t>Exercise with Civility</a:t>
            </a:r>
            <a:endParaRPr lang="en-US" sz="6000" b="1" dirty="0">
              <a:solidFill>
                <a:srgbClr val="0F4662"/>
              </a:solidFill>
              <a:latin typeface="Cormorant Garamond Bold"/>
              <a:sym typeface="Cormorant Garamond Bold"/>
            </a:endParaRPr>
          </a:p>
          <a:p>
            <a:pPr marL="0" lvl="0" indent="0" algn="ctr">
              <a:lnSpc>
                <a:spcPts val="17489"/>
              </a:lnSpc>
              <a:spcBef>
                <a:spcPct val="0"/>
              </a:spcBef>
            </a:pPr>
            <a:r>
              <a:rPr lang="en-US" sz="12492" b="1" dirty="0" err="1">
                <a:solidFill>
                  <a:srgbClr val="0F4662"/>
                </a:solidFill>
                <a:latin typeface="Microsoft JhengHei" charset="-120"/>
                <a:ea typeface="Microsoft JhengHei" charset="-120"/>
                <a:cs typeface="Microsoft JhengHei" charset="-120"/>
                <a:sym typeface="Cormorant Garamond"/>
              </a:rPr>
              <a:t>禁</a:t>
            </a:r>
            <a:r>
              <a:rPr lang="en-US" sz="12492" b="1" dirty="0" err="1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止赤膊鍛鍊</a:t>
            </a:r>
            <a:endParaRPr lang="en-US" sz="12492" b="1" dirty="0">
              <a:solidFill>
                <a:srgbClr val="0F466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lvl="0" indent="0" algn="ctr">
              <a:spcBef>
                <a:spcPct val="0"/>
              </a:spcBef>
            </a:pPr>
            <a:r>
              <a:rPr lang="en-US" altLang="zh-TW" sz="6000" b="1" dirty="0">
                <a:solidFill>
                  <a:srgbClr val="0F4662"/>
                </a:solidFill>
                <a:latin typeface="Cormorant Garamond Bold"/>
              </a:rPr>
              <a:t>Shirtless Workouts are Prohibited</a:t>
            </a:r>
            <a:endParaRPr lang="en-US" sz="6000" b="1" dirty="0">
              <a:solidFill>
                <a:srgbClr val="0F4662"/>
              </a:solidFill>
              <a:latin typeface="Cormorant Garamond Bold"/>
              <a:sym typeface="Cormorant Garamond"/>
            </a:endParaRPr>
          </a:p>
        </p:txBody>
      </p:sp>
      <p:sp>
        <p:nvSpPr>
          <p:cNvPr id="5" name="Freeform 5"/>
          <p:cNvSpPr/>
          <p:nvPr/>
        </p:nvSpPr>
        <p:spPr>
          <a:xfrm rot="1363955" flipH="1">
            <a:off x="-619897" y="-980284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3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3" y="7928637"/>
                </a:lnTo>
                <a:lnTo>
                  <a:pt x="3637263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rot="939977">
            <a:off x="14844038" y="7349240"/>
            <a:ext cx="2939771" cy="2057840"/>
          </a:xfrm>
          <a:custGeom>
            <a:avLst/>
            <a:gdLst/>
            <a:ahLst/>
            <a:cxnLst/>
            <a:rect l="l" t="t" r="r" b="b"/>
            <a:pathLst>
              <a:path w="2939771" h="2057840">
                <a:moveTo>
                  <a:pt x="0" y="0"/>
                </a:moveTo>
                <a:lnTo>
                  <a:pt x="2939771" y="0"/>
                </a:lnTo>
                <a:lnTo>
                  <a:pt x="2939771" y="2057840"/>
                </a:lnTo>
                <a:lnTo>
                  <a:pt x="0" y="2057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625</Words>
  <Application>Microsoft Office PowerPoint</Application>
  <PresentationFormat>自訂</PresentationFormat>
  <Paragraphs>155</Paragraphs>
  <Slides>12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ABeeZee Bold Italics</vt:lpstr>
      <vt:lpstr>Cormorant Garamond</vt:lpstr>
      <vt:lpstr>Cormorant Garamond Bold</vt:lpstr>
      <vt:lpstr>Cormorant Garamond Bold Italics</vt:lpstr>
      <vt:lpstr>Microsoft JhengHei</vt:lpstr>
      <vt:lpstr>Microsoft JhengHei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健身房規則</dc:title>
  <dc:creator>aa</dc:creator>
  <cp:lastModifiedBy>騰蔚 游</cp:lastModifiedBy>
  <cp:revision>16</cp:revision>
  <dcterms:created xsi:type="dcterms:W3CDTF">2006-08-16T00:00:00Z</dcterms:created>
  <dcterms:modified xsi:type="dcterms:W3CDTF">2025-09-17T03:47:31Z</dcterms:modified>
  <dc:identifier>DAGQoVt1Z4g</dc:identifier>
</cp:coreProperties>
</file>